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8" r:id="rId2"/>
    <p:sldId id="354" r:id="rId3"/>
    <p:sldId id="268" r:id="rId4"/>
    <p:sldId id="377" r:id="rId5"/>
    <p:sldId id="344" r:id="rId6"/>
    <p:sldId id="345" r:id="rId7"/>
    <p:sldId id="378" r:id="rId8"/>
    <p:sldId id="379" r:id="rId9"/>
    <p:sldId id="380" r:id="rId10"/>
    <p:sldId id="381" r:id="rId11"/>
    <p:sldId id="348" r:id="rId12"/>
    <p:sldId id="382" r:id="rId13"/>
    <p:sldId id="364" r:id="rId14"/>
    <p:sldId id="365" r:id="rId15"/>
    <p:sldId id="384" r:id="rId16"/>
    <p:sldId id="385" r:id="rId17"/>
    <p:sldId id="386" r:id="rId18"/>
    <p:sldId id="383" r:id="rId19"/>
    <p:sldId id="387" r:id="rId20"/>
    <p:sldId id="292" r:id="rId21"/>
    <p:sldId id="362" r:id="rId22"/>
    <p:sldId id="369" r:id="rId23"/>
    <p:sldId id="370" r:id="rId24"/>
    <p:sldId id="371" r:id="rId25"/>
    <p:sldId id="372" r:id="rId26"/>
    <p:sldId id="351" r:id="rId27"/>
    <p:sldId id="366" r:id="rId28"/>
    <p:sldId id="373" r:id="rId29"/>
    <p:sldId id="374" r:id="rId30"/>
    <p:sldId id="375" r:id="rId31"/>
    <p:sldId id="376" r:id="rId32"/>
    <p:sldId id="350" r:id="rId33"/>
    <p:sldId id="367" r:id="rId34"/>
    <p:sldId id="32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78456" autoAdjust="0"/>
  </p:normalViewPr>
  <p:slideViewPr>
    <p:cSldViewPr snapToGrid="0">
      <p:cViewPr>
        <p:scale>
          <a:sx n="66" d="100"/>
          <a:sy n="66" d="100"/>
        </p:scale>
        <p:origin x="552"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如行人、车辆、骑自行车的人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技术，模型的整个架构是通过</a:t>
            </a:r>
            <a:r>
              <a:rPr lang="en-US" altLang="zh-CN" sz="1800" dirty="0">
                <a:effectLst/>
                <a:latin typeface="Times New Roman" panose="02020603050405020304" pitchFamily="18" charset="0"/>
                <a:ea typeface="宋体" panose="02010600030101010101" pitchFamily="2" charset="-122"/>
              </a:rPr>
              <a:t>Encoder-Interaction-Decoder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架构搭建，采用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对数据集中的栅格地图信息和历史轨迹特征信息并行的进行编码，通过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交互注意力网络对提取到的历史轨迹序列特征和地图场景特征进行整合并提取智能体之间和智能体与环境之间的交互信息，最后通过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34</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角以及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16617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package" Target="../embeddings/Microsoft_Visio___1.vsdx"/></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package" Target="../embeddings/Microsoft_Visio___2.vsdx"/></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7.wmf"/><Relationship Id="rId5" Type="http://schemas.openxmlformats.org/officeDocument/2006/relationships/oleObject" Target="../embeddings/oleObject1.bin"/><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2.wmf"/><Relationship Id="rId3" Type="http://schemas.openxmlformats.org/officeDocument/2006/relationships/notesSlide" Target="../notesSlides/notesSlide21.xml"/><Relationship Id="rId7" Type="http://schemas.openxmlformats.org/officeDocument/2006/relationships/image" Target="../media/image59.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2.bin"/><Relationship Id="rId11" Type="http://schemas.openxmlformats.org/officeDocument/2006/relationships/image" Target="../media/image61.wmf"/><Relationship Id="rId5" Type="http://schemas.openxmlformats.org/officeDocument/2006/relationships/image" Target="../media/image58.emf"/><Relationship Id="rId10" Type="http://schemas.openxmlformats.org/officeDocument/2006/relationships/oleObject" Target="../embeddings/oleObject4.bin"/><Relationship Id="rId4" Type="http://schemas.openxmlformats.org/officeDocument/2006/relationships/package" Target="../embeddings/Microsoft_Visio___3.vsdx"/><Relationship Id="rId9" Type="http://schemas.openxmlformats.org/officeDocument/2006/relationships/image" Target="../media/image60.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3.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4.png"/><Relationship Id="rId7" Type="http://schemas.openxmlformats.org/officeDocument/2006/relationships/image" Target="../media/image66.w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oleObject" Target="../embeddings/oleObject7.bin"/><Relationship Id="rId5" Type="http://schemas.openxmlformats.org/officeDocument/2006/relationships/image" Target="../media/image65.emf"/><Relationship Id="rId4" Type="http://schemas.openxmlformats.org/officeDocument/2006/relationships/package" Target="../embeddings/Microsoft_Visio___4.vsdx"/><Relationship Id="rId9" Type="http://schemas.openxmlformats.org/officeDocument/2006/relationships/image" Target="../media/image67.wmf"/></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3.tmp"/></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静态地图包括可通行区域、不可通行区域、车道线、人行道、停车线信息，用不同的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动态智能体位置地图是障碍物历史位置的映射序列，每一步都有一个通道；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交通灯地图包含实时交通灯信息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4"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5"/>
          <a:stretch>
            <a:fillRect/>
          </a:stretch>
        </p:blipFill>
        <p:spPr>
          <a:xfrm>
            <a:off x="4423260" y="830918"/>
            <a:ext cx="1892487" cy="1892487"/>
          </a:xfrm>
          <a:prstGeom prst="rect">
            <a:avLst/>
          </a:prstGeom>
        </p:spPr>
      </p:pic>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6"/>
          <a:stretch>
            <a:fillRect/>
          </a:stretch>
        </p:blipFill>
        <p:spPr>
          <a:xfrm>
            <a:off x="4423261" y="2747554"/>
            <a:ext cx="1892487" cy="1942954"/>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205462"/>
            <a:ext cx="505406" cy="4280938"/>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1563845539"/>
              </p:ext>
            </p:extLst>
          </p:nvPr>
        </p:nvGraphicFramePr>
        <p:xfrm>
          <a:off x="1401672" y="872454"/>
          <a:ext cx="9379388" cy="3971174"/>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1401672" y="872454"/>
                        <a:ext cx="9379388" cy="3971174"/>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id="{B63ABB18-2AF0-46F2-81B3-1B400C3C6457}"/>
              </a:ext>
            </a:extLst>
          </p:cNvPr>
          <p:cNvSpPr txBox="1"/>
          <p:nvPr/>
        </p:nvSpPr>
        <p:spPr>
          <a:xfrm>
            <a:off x="1292638" y="4843628"/>
            <a:ext cx="9379388"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109661"/>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96000" y="1109661"/>
                <a:ext cx="5206288" cy="1498744"/>
              </a:xfrm>
              <a:prstGeom prst="rect">
                <a:avLst/>
              </a:prstGeom>
              <a:solidFill>
                <a:schemeClr val="bg1"/>
              </a:solidFill>
              <a:ln cap="rnd">
                <a:noFill/>
              </a:ln>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由两个模块组成：将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轻量特征提取网络，提取地图的语义特征表示，输出特征提取后的特征图，然后设计使用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96000" y="1109661"/>
                <a:ext cx="5206288" cy="1498744"/>
              </a:xfrm>
              <a:prstGeom prst="rect">
                <a:avLst/>
              </a:prstGeom>
              <a:blipFill>
                <a:blip r:embed="rId4"/>
                <a:stretch>
                  <a:fillRect l="-937" t="-2846" r="-5269" b="-4065"/>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5998" y="3705216"/>
                <a:ext cx="5206289" cy="2134559"/>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是用来接收历史状态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（四维向量：位置、速度和转向角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作为输入，利用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网络</a:t>
                </a:r>
                <a:r>
                  <a:rPr lang="zh-CN" altLang="en-US" sz="1800" dirty="0">
                    <a:effectLst/>
                    <a:latin typeface="Times New Roman" panose="02020603050405020304" pitchFamily="18" charset="0"/>
                    <a:ea typeface="宋体" panose="02010600030101010101" pitchFamily="2" charset="-122"/>
                  </a:rPr>
                  <a:t>能够高效</a:t>
                </a:r>
                <a:r>
                  <a:rPr lang="zh-CN" altLang="zh-CN" sz="1800" dirty="0">
                    <a:effectLst/>
                    <a:latin typeface="Times New Roman" panose="02020603050405020304" pitchFamily="18" charset="0"/>
                    <a:ea typeface="宋体" panose="02010600030101010101" pitchFamily="2" charset="-122"/>
                  </a:rPr>
                  <a:t>处理时序信息的特点，提取历史轨迹序列特征。模型首先使用多层感知器将输入特征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嵌入到更高维的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5998" y="3705216"/>
                <a:ext cx="5206289" cy="2134559"/>
              </a:xfrm>
              <a:prstGeom prst="rect">
                <a:avLst/>
              </a:prstGeom>
              <a:blipFill>
                <a:blip r:embed="rId6"/>
                <a:stretch>
                  <a:fillRect l="-937" t="-857" r="-937"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652039" y="2608405"/>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652039" y="2608405"/>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822577" y="5870552"/>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822577" y="5870552"/>
                <a:ext cx="6094206" cy="438582"/>
              </a:xfrm>
              <a:prstGeom prst="rect">
                <a:avLst/>
              </a:prstGeom>
              <a:blipFill>
                <a:blip r:embed="rId8"/>
                <a:stretch>
                  <a:fillRect b="-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96000" y="800100"/>
                <a:ext cx="5588306" cy="1843774"/>
              </a:xfrm>
              <a:prstGeom prst="rect">
                <a:avLst/>
              </a:prstGeom>
              <a:solidFill>
                <a:schemeClr val="bg1"/>
              </a:solidFill>
            </p:spPr>
            <p:txBody>
              <a:bodyPr wrap="square">
                <a:spAutoFit/>
              </a:bodyPr>
              <a:lstStyle/>
              <a:p>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，模型一共由两个主要的网络模块组成，一个模块是通过接受</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的输出特征图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。另一个模块是使用多头注意力网络来组合变换后的小特征图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96000" y="800100"/>
                <a:ext cx="5588306" cy="1843774"/>
              </a:xfrm>
              <a:prstGeom prst="rect">
                <a:avLst/>
              </a:prstGeom>
              <a:blipFill>
                <a:blip r:embed="rId4"/>
                <a:stretch>
                  <a:fillRect l="-872" t="-2310"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446640"/>
                <a:ext cx="5529171" cy="1498744"/>
              </a:xfrm>
              <a:prstGeom prst="rect">
                <a:avLst/>
              </a:prstGeom>
              <a:solidFill>
                <a:schemeClr val="bg1"/>
              </a:solidFill>
            </p:spPr>
            <p:txBody>
              <a:bodyPr wrap="square">
                <a:spAutoFit/>
              </a:bodyPr>
              <a:lstStyle/>
              <a:p>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dirty="0">
                    <a:effectLst/>
                    <a:latin typeface="Times New Roman" panose="02020603050405020304" pitchFamily="18" charset="0"/>
                    <a:ea typeface="宋体" panose="02010600030101010101" pitchFamily="2" charset="-122"/>
                  </a:rPr>
                  <a:t>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作为输入输出最终的预测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结果，</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446640"/>
                <a:ext cx="5529171" cy="1498744"/>
              </a:xfrm>
              <a:prstGeom prst="rect">
                <a:avLst/>
              </a:prstGeom>
              <a:blipFill>
                <a:blip r:embed="rId6"/>
                <a:stretch>
                  <a:fillRect l="-882" t="-3252" r="-882" b="-4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6951191" y="5850692"/>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6951191" y="5850692"/>
                <a:ext cx="4059715" cy="87120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703680667"/>
              </p:ext>
            </p:extLst>
          </p:nvPr>
        </p:nvGraphicFramePr>
        <p:xfrm>
          <a:off x="1281584" y="1272686"/>
          <a:ext cx="9628831" cy="4083010"/>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584" y="1272686"/>
                        <a:ext cx="9628831" cy="4083010"/>
                      </a:xfrm>
                      <a:prstGeom prst="rect">
                        <a:avLst/>
                      </a:prstGeom>
                      <a:noFill/>
                    </p:spPr>
                  </p:pic>
                </p:oleObj>
              </mc:Fallback>
            </mc:AlternateContent>
          </a:graphicData>
        </a:graphic>
      </p:graphicFrame>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2080593013"/>
              </p:ext>
            </p:extLst>
          </p:nvPr>
        </p:nvGraphicFramePr>
        <p:xfrm>
          <a:off x="1239787" y="1258586"/>
          <a:ext cx="9953146" cy="424890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787" y="1258586"/>
                        <a:ext cx="9953146" cy="4248906"/>
                      </a:xfrm>
                      <a:prstGeom prst="rect">
                        <a:avLst/>
                      </a:prstGeom>
                      <a:noFill/>
                    </p:spPr>
                  </p:pic>
                </p:oleObj>
              </mc:Fallback>
            </mc:AlternateContent>
          </a:graphicData>
        </a:graphic>
      </p:graphicFrame>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5" name="组合 14">
            <a:extLst>
              <a:ext uri="{FF2B5EF4-FFF2-40B4-BE49-F238E27FC236}">
                <a16:creationId xmlns:a16="http://schemas.microsoft.com/office/drawing/2014/main" id="{065AE069-D4D1-48F1-A836-CB22EAE1234C}"/>
              </a:ext>
            </a:extLst>
          </p:cNvPr>
          <p:cNvGrpSpPr/>
          <p:nvPr/>
        </p:nvGrpSpPr>
        <p:grpSpPr>
          <a:xfrm>
            <a:off x="1761165" y="842824"/>
            <a:ext cx="8669670" cy="5632598"/>
            <a:chOff x="386195" y="899091"/>
            <a:chExt cx="8669670" cy="5632598"/>
          </a:xfrm>
        </p:grpSpPr>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386195" y="1380799"/>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2539479" y="899091"/>
                  <a:ext cx="6439551" cy="2166491"/>
                </a:xfrm>
                <a:prstGeom prst="rect">
                  <a:avLst/>
                </a:prstGeom>
                <a:solidFill>
                  <a:schemeClr val="bg1"/>
                </a:solidFill>
              </p:spPr>
              <p:txBody>
                <a:bodyPr wrap="square">
                  <a:spAutoFit/>
                </a:bodyPr>
                <a:lstStyle/>
                <a:p>
                  <a:pPr algn="just">
                    <a:lnSpc>
                      <a:spcPct val="125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模块有两个分支组成，一个回归分支用来预测每个模式的轨迹；一个分类分支，用来预测每个模式的置信度。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个行人来说，在回归分支中使用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进行解码，其中交替使用残差块和线性层，对所要预测的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条轨迹进行回归计算，模型输出双变量高斯分布的五个参数。</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2539479" y="899091"/>
                  <a:ext cx="6439551" cy="2166491"/>
                </a:xfrm>
                <a:prstGeom prst="rect">
                  <a:avLst/>
                </a:prstGeom>
                <a:blipFill>
                  <a:blip r:embed="rId5"/>
                  <a:stretch>
                    <a:fillRect l="-758" t="-562" r="-852" b="-2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2841639" y="3001644"/>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2841639" y="3001644"/>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2462645" y="4341822"/>
                  <a:ext cx="6593220" cy="1221425"/>
                </a:xfrm>
                <a:prstGeom prst="rect">
                  <a:avLst/>
                </a:prstGeom>
                <a:solidFill>
                  <a:schemeClr val="bg1"/>
                </a:solid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对于分类分支，将回归分支的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激活函数，输出每一个分支的置信度。</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2462645" y="4341822"/>
                  <a:ext cx="6593220" cy="1221425"/>
                </a:xfrm>
                <a:prstGeom prst="rect">
                  <a:avLst/>
                </a:prstGeom>
                <a:blipFill>
                  <a:blip r:embed="rId7"/>
                  <a:stretch>
                    <a:fillRect l="-833" r="-833"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3513282" y="5576684"/>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3513282" y="5576684"/>
                  <a:ext cx="4491942" cy="955005"/>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7172" y="4284392"/>
                <a:ext cx="77337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7172" y="4284392"/>
                <a:ext cx="7733782" cy="646331"/>
              </a:xfrm>
              <a:prstGeom prst="rect">
                <a:avLst/>
              </a:prstGeom>
              <a:blipFill>
                <a:blip r:embed="rId5"/>
                <a:stretch>
                  <a:fillRect l="-630" t="-754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9871160" cy="155901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行人损失函数设计</a:t>
                </a:r>
                <a:endParaRPr lang="en-US" altLang="zh-CN" sz="2000"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本文使用两个不同的网络结构分支对行人的行为进行预测，即分类分支和回归分支，由于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的问题，即训练出的多模轨迹仍是平均化的单一轨迹，所谓的多模预测也由于模式崩溃变得毫无意义，为了解决这一问题，本文设计了分类和回归联合损失函数去构建模型的损失函数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9871160" cy="1559017"/>
              </a:xfrm>
              <a:prstGeom prst="rect">
                <a:avLst/>
              </a:prstGeom>
              <a:blipFill>
                <a:blip r:embed="rId3"/>
                <a:stretch>
                  <a:fillRect l="-556" t="-3125" b="-23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8AD710B3-853B-4C57-BB07-199868122359}"/>
                  </a:ext>
                </a:extLst>
              </p:cNvPr>
              <p:cNvSpPr txBox="1"/>
              <p:nvPr/>
            </p:nvSpPr>
            <p:spPr>
              <a:xfrm>
                <a:off x="3047082" y="2608292"/>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47082" y="2608292"/>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2913366"/>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多任务多模概率化轨迹预测模型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01107"/>
            <a:ext cx="4516454" cy="87043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2000" b="1" dirty="0">
                <a:latin typeface="+mn-ea"/>
                <a:sym typeface="+mn-ea"/>
              </a:rPr>
              <a:t>轨迹预测技术分类</a:t>
            </a:r>
            <a:r>
              <a:rPr lang="zh-CN" altLang="en-US" sz="1600" dirty="0">
                <a:latin typeface="+mn-ea"/>
                <a:sym typeface="+mn-ea"/>
              </a:rPr>
              <a:t>主要包括以下几种：</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766687" y="1101107"/>
            <a:ext cx="4516454" cy="3204723"/>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000" b="1" dirty="0">
                <a:solidFill>
                  <a:schemeClr val="tx2">
                    <a:lumMod val="75000"/>
                  </a:schemeClr>
                </a:solidFill>
                <a:latin typeface="+mn-ea"/>
                <a:sym typeface="+mn-ea"/>
              </a:rPr>
              <a:t>轨迹预测问题难点：</a:t>
            </a:r>
            <a:endParaRPr lang="en-US" altLang="zh-CN" sz="2000" b="1" dirty="0">
              <a:solidFill>
                <a:schemeClr val="tx2">
                  <a:lumMod val="75000"/>
                </a:schemeClr>
              </a:solidFill>
              <a:latin typeface="+mn-ea"/>
              <a:sym typeface="+mn-ea"/>
            </a:endParaRPr>
          </a:p>
          <a:p>
            <a:pPr>
              <a:buClr>
                <a:schemeClr val="tx2">
                  <a:lumMod val="75000"/>
                </a:schemeClr>
              </a:buClr>
            </a:pPr>
            <a:endParaRPr lang="en-US" altLang="zh-CN" sz="2000" b="1"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交通场景的拓扑关系</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非常复杂</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虚拟车道对障碍物的</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约束力低</a:t>
            </a:r>
            <a:endParaRPr lang="en-US" altLang="zh-CN" sz="2000" dirty="0">
              <a:solidFill>
                <a:schemeClr val="tx2">
                  <a:lumMod val="75000"/>
                </a:schemeClr>
              </a:solidFill>
              <a:latin typeface="+mn-ea"/>
              <a:sym typeface="+mn-ea"/>
            </a:endParaRPr>
          </a:p>
          <a:p>
            <a:pPr>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场景中障碍物交互性</a:t>
            </a:r>
            <a:endParaRPr lang="en-US" altLang="zh-CN" sz="2000" dirty="0">
              <a:solidFill>
                <a:schemeClr val="tx2">
                  <a:lumMod val="75000"/>
                </a:schemeClr>
              </a:solidFill>
              <a:latin typeface="+mn-ea"/>
              <a:sym typeface="+mn-ea"/>
            </a:endParaRPr>
          </a:p>
          <a:p>
            <a:pPr>
              <a:buClr>
                <a:schemeClr val="tx2">
                  <a:lumMod val="75000"/>
                </a:schemeClr>
              </a:buClr>
            </a:pP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107832" y="4043134"/>
            <a:ext cx="23431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交通场景轨迹预测问题建模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109604"/>
                <a:ext cx="5212025" cy="1488421"/>
              </a:xfrm>
              <a:prstGeom prst="rect">
                <a:avLst/>
              </a:prstGeom>
              <a:noFill/>
            </p:spPr>
            <p:txBody>
              <a:bodyPr wrap="square" rtlCol="0">
                <a:spAutoFit/>
              </a:bodyPr>
              <a:lstStyle/>
              <a:p>
                <a:r>
                  <a:rPr lang="zh-CN" altLang="en-US" b="1" dirty="0"/>
                  <a:t>意图不确定性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表示智能体的意图不确定性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每一条</a:t>
                </a:r>
                <a:r>
                  <a:rPr lang="en-US" altLang="zh-CN" dirty="0">
                    <a:latin typeface="Times New Roman" panose="02020603050405020304" pitchFamily="18" charset="0"/>
                    <a:cs typeface="Times New Roman" panose="02020603050405020304" pitchFamily="18" charset="0"/>
                  </a:rPr>
                  <a:t>Anchor</a:t>
                </a:r>
                <a:r>
                  <a:rPr lang="zh-CN" altLang="zh-CN" dirty="0"/>
                  <a:t>轨迹的轨迹状态序列</a:t>
                </a:r>
                <a:r>
                  <a:rPr lang="zh-CN" altLang="en-US" dirty="0"/>
                  <a:t>，使用</a:t>
                </a:r>
                <a:r>
                  <a:rPr lang="en-US" altLang="zh-CN" dirty="0">
                    <a:latin typeface="Times New Roman" panose="02020603050405020304" pitchFamily="18" charset="0"/>
                    <a:cs typeface="Times New Roman" panose="02020603050405020304" pitchFamily="18" charset="0"/>
                  </a:rPr>
                  <a:t>K-Means</a:t>
                </a:r>
                <a:r>
                  <a:rPr lang="zh-CN" altLang="en-US" dirty="0"/>
                  <a:t>聚类轨迹得到。</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109604"/>
                <a:ext cx="5212025" cy="1488421"/>
              </a:xfrm>
              <a:prstGeom prst="rect">
                <a:avLst/>
              </a:prstGeom>
              <a:blipFill>
                <a:blip r:embed="rId5"/>
                <a:stretch>
                  <a:fillRect l="-1053" t="-3279" r="-117" b="-4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881495" y="3650898"/>
                <a:ext cx="5422900" cy="1245469"/>
              </a:xfrm>
              <a:prstGeom prst="rect">
                <a:avLst/>
              </a:prstGeom>
              <a:noFill/>
            </p:spPr>
            <p:txBody>
              <a:bodyPr wrap="square" rtlCol="0">
                <a:spAutoFit/>
              </a:bodyPr>
              <a:lstStyle/>
              <a:p>
                <a:r>
                  <a:rPr lang="zh-CN" altLang="en-US" b="1" dirty="0"/>
                  <a:t>控制不确定性</a:t>
                </a:r>
                <a:endParaRPr lang="en-US" altLang="zh-CN" b="1" dirty="0"/>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881495" y="3650898"/>
                <a:ext cx="5422900" cy="1245469"/>
              </a:xfrm>
              <a:prstGeom prst="rect">
                <a:avLst/>
              </a:prstGeom>
              <a:blipFill>
                <a:blip r:embed="rId6"/>
                <a:stretch>
                  <a:fillRect l="-1012" t="-4412"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875235" y="5094368"/>
                <a:ext cx="6153374"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875235" y="5094368"/>
                <a:ext cx="6153374" cy="1148199"/>
              </a:xfrm>
              <a:prstGeom prst="rect">
                <a:avLst/>
              </a:prstGeom>
              <a:blipFill>
                <a:blip r:embed="rId8"/>
                <a:stretch>
                  <a:fillRect l="-89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表示智能体的</a:t>
                </a:r>
                <a:r>
                  <a:rPr lang="en-US" altLang="zh-CN" dirty="0">
                    <a:latin typeface="Times New Roman" panose="02020603050405020304" pitchFamily="18" charset="0"/>
                    <a:cs typeface="Times New Roman" panose="02020603050405020304" pitchFamily="18" charset="0"/>
                  </a:rPr>
                  <a:t>State-Anchor</a:t>
                </a:r>
                <a:r>
                  <a:rPr lang="zh-CN" altLang="en-US" dirty="0"/>
                  <a:t>序列，通过对上图轨迹进行</a:t>
                </a:r>
                <a:r>
                  <a:rPr lang="en-US" altLang="zh-CN" dirty="0">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1284" b="-33775"/>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77376" y="3839685"/>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4752" y="3813049"/>
            <a:ext cx="2865284" cy="2591401"/>
          </a:xfrm>
          <a:prstGeom prst="rect">
            <a:avLst/>
          </a:prstGeom>
          <a:noFill/>
          <a:ln>
            <a:noFill/>
          </a:ln>
        </p:spPr>
      </p:pic>
      <p:pic>
        <p:nvPicPr>
          <p:cNvPr id="13" name="图片 12">
            <a:extLst>
              <a:ext uri="{FF2B5EF4-FFF2-40B4-BE49-F238E27FC236}">
                <a16:creationId xmlns:a16="http://schemas.microsoft.com/office/drawing/2014/main" id="{B5288FD2-A33B-4502-B510-22D29707AFBB}"/>
              </a:ext>
            </a:extLst>
          </p:cNvPr>
          <p:cNvPicPr>
            <a:picLocks noChangeAspect="1"/>
          </p:cNvPicPr>
          <p:nvPr/>
        </p:nvPicPr>
        <p:blipFill>
          <a:blip r:embed="rId9"/>
          <a:stretch>
            <a:fillRect/>
          </a:stretch>
        </p:blipFill>
        <p:spPr>
          <a:xfrm>
            <a:off x="8746664" y="3689825"/>
            <a:ext cx="3381375" cy="2714625"/>
          </a:xfrm>
          <a:prstGeom prst="rect">
            <a:avLst/>
          </a:prstGeom>
        </p:spPr>
      </p:pic>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1109604"/>
                <a:ext cx="4731726" cy="2269211"/>
              </a:xfrm>
              <a:prstGeom prst="rect">
                <a:avLst/>
              </a:prstGeom>
              <a:noFill/>
            </p:spPr>
            <p:txBody>
              <a:bodyPr wrap="square" rtlCol="0">
                <a:spAutoFit/>
              </a:bodyPr>
              <a:lstStyle/>
              <a:p>
                <a:r>
                  <a:rPr lang="zh-CN" altLang="en-US" b="1" dirty="0"/>
                  <a:t>意图不确定性</a:t>
                </a:r>
                <a:endParaRPr lang="en-US" altLang="zh-CN" b="1" dirty="0"/>
              </a:p>
              <a:p>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dirty="0">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的意图不确定</a:t>
                </a:r>
                <a:r>
                  <a:rPr lang="zh-CN" altLang="en-US" dirty="0"/>
                  <a:t>性，</a:t>
                </a:r>
                <a:r>
                  <a:rPr lang="zh-CN" altLang="zh-CN" dirty="0"/>
                  <a:t>使用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oMath>
                </a14:m>
                <a:r>
                  <a:rPr lang="zh-CN" altLang="zh-CN" dirty="0"/>
                  <a:t>表示轨迹状态序列</a:t>
                </a:r>
                <a:r>
                  <a:rPr lang="zh-CN" altLang="en-US" dirty="0"/>
                  <a:t>。</a:t>
                </a:r>
                <a:endParaRPr lang="en-US" altLang="zh-CN" dirty="0"/>
              </a:p>
              <a:p>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1109604"/>
                <a:ext cx="4731726" cy="2269211"/>
              </a:xfrm>
              <a:prstGeom prst="rect">
                <a:avLst/>
              </a:prstGeom>
              <a:blipFill>
                <a:blip r:embed="rId5"/>
                <a:stretch>
                  <a:fillRect l="-1160" t="-2151" b="-20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6" y="3354517"/>
                <a:ext cx="4415266" cy="1449756"/>
              </a:xfrm>
              <a:prstGeom prst="rect">
                <a:avLst/>
              </a:prstGeom>
              <a:noFill/>
            </p:spPr>
            <p:txBody>
              <a:bodyPr wrap="square">
                <a:spAutoFit/>
              </a:bodyPr>
              <a:lstStyle/>
              <a:p>
                <a:pPr algn="just">
                  <a:lnSpc>
                    <a:spcPct val="125000"/>
                  </a:lnSpc>
                </a:pPr>
                <a:r>
                  <a:rPr lang="zh-CN" altLang="en-US" b="1" dirty="0"/>
                  <a:t>控制不确定性</a:t>
                </a:r>
                <a:endParaRPr lang="en-US" altLang="zh-CN" sz="1800" dirty="0">
                  <a:effectLst/>
                  <a:latin typeface="Times New Roman" panose="02020603050405020304" pitchFamily="18" charset="0"/>
                  <a:ea typeface="宋体" panose="02010600030101010101" pitchFamily="2" charset="-122"/>
                </a:endParaRPr>
              </a:p>
              <a:p>
                <a:pPr indent="266700" algn="just">
                  <a:lnSpc>
                    <a:spcPct val="125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轨迹预测点的双变量高斯分布（</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6" y="3354517"/>
                <a:ext cx="4415266" cy="1449756"/>
              </a:xfrm>
              <a:prstGeom prst="rect">
                <a:avLst/>
              </a:prstGeom>
              <a:blipFill>
                <a:blip r:embed="rId6"/>
                <a:stretch>
                  <a:fillRect l="-1243" t="-840" r="-6215" b="-1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4270</TotalTime>
  <Words>4590</Words>
  <Application>Microsoft Office PowerPoint</Application>
  <PresentationFormat>宽屏</PresentationFormat>
  <Paragraphs>314</Paragraphs>
  <Slides>34</Slides>
  <Notes>34</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8"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338</cp:revision>
  <dcterms:created xsi:type="dcterms:W3CDTF">2018-11-15T04:34:00Z</dcterms:created>
  <dcterms:modified xsi:type="dcterms:W3CDTF">2021-05-29T14:23:13Z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